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55" r:id="rId2"/>
    <p:sldId id="356" r:id="rId3"/>
    <p:sldId id="306" r:id="rId4"/>
    <p:sldId id="359" r:id="rId5"/>
    <p:sldId id="360" r:id="rId6"/>
    <p:sldId id="361" r:id="rId7"/>
    <p:sldId id="362" r:id="rId8"/>
    <p:sldId id="363" r:id="rId9"/>
    <p:sldId id="364" r:id="rId10"/>
    <p:sldId id="365" r:id="rId11"/>
    <p:sldId id="366" r:id="rId12"/>
    <p:sldId id="367" r:id="rId13"/>
    <p:sldId id="368" r:id="rId14"/>
    <p:sldId id="369" r:id="rId15"/>
    <p:sldId id="370" r:id="rId16"/>
    <p:sldId id="371" r:id="rId17"/>
    <p:sldId id="372" r:id="rId18"/>
    <p:sldId id="373" r:id="rId19"/>
    <p:sldId id="374" r:id="rId20"/>
    <p:sldId id="377" r:id="rId21"/>
    <p:sldId id="375" r:id="rId22"/>
    <p:sldId id="298" r:id="rId23"/>
    <p:sldId id="357" r:id="rId24"/>
    <p:sldId id="358" r:id="rId25"/>
    <p:sldId id="376" r:id="rId26"/>
    <p:sldId id="347" r:id="rId27"/>
  </p:sldIdLst>
  <p:sldSz cx="18288000" cy="10287000"/>
  <p:notesSz cx="6858000" cy="9144000"/>
  <p:embeddedFontLst>
    <p:embeddedFont>
      <p:font typeface="Public Sans"/>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anjum-javed-19851959/" TargetMode="Externa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cloud.google.com/architecture/mlops-continuous-delivery-and-automation-pipelines-in-machine-learning"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4E646CA-C754-4442-8BD9-C76457DA2A10}"/>
              </a:ext>
            </a:extLst>
          </p:cNvPr>
          <p:cNvSpPr txBox="1"/>
          <p:nvPr/>
        </p:nvSpPr>
        <p:spPr>
          <a:xfrm>
            <a:off x="228600" y="266700"/>
            <a:ext cx="16445543" cy="2122056"/>
          </a:xfrm>
          <a:prstGeom prst="rect">
            <a:avLst/>
          </a:prstGeom>
        </p:spPr>
        <p:txBody>
          <a:bodyPr wrap="square" lIns="0" tIns="0" rIns="0" bIns="0" rtlCol="0" anchor="t">
            <a:spAutoFit/>
          </a:bodyPr>
          <a:lstStyle/>
          <a:p>
            <a:pPr marL="0" lvl="0" indent="0" algn="l">
              <a:lnSpc>
                <a:spcPts val="8399"/>
              </a:lnSpc>
              <a:spcBef>
                <a:spcPct val="0"/>
              </a:spcBef>
            </a:pPr>
            <a:r>
              <a:rPr lang="en-US" sz="6999" u="none" dirty="0">
                <a:solidFill>
                  <a:srgbClr val="285481"/>
                </a:solidFill>
                <a:latin typeface="Public Sans"/>
              </a:rPr>
              <a:t>From Data Acquisition to Model</a:t>
            </a:r>
            <a:r>
              <a:rPr lang="en-US" sz="6999" dirty="0">
                <a:solidFill>
                  <a:srgbClr val="285481"/>
                </a:solidFill>
                <a:latin typeface="Public Sans"/>
              </a:rPr>
              <a:t> Deployment</a:t>
            </a:r>
            <a:r>
              <a:rPr lang="en-US" sz="6999" u="none" dirty="0">
                <a:solidFill>
                  <a:srgbClr val="285481"/>
                </a:solidFill>
                <a:latin typeface="Public Sans"/>
              </a:rPr>
              <a:t> – End-to-End ML Lifecycle</a:t>
            </a:r>
          </a:p>
        </p:txBody>
      </p:sp>
      <p:sp>
        <p:nvSpPr>
          <p:cNvPr id="2" name="TextBox 1">
            <a:extLst>
              <a:ext uri="{FF2B5EF4-FFF2-40B4-BE49-F238E27FC236}">
                <a16:creationId xmlns:a16="http://schemas.microsoft.com/office/drawing/2014/main" id="{CFCA3D16-FE58-8A9B-34B1-18D0B6FF2E67}"/>
              </a:ext>
            </a:extLst>
          </p:cNvPr>
          <p:cNvSpPr txBox="1"/>
          <p:nvPr/>
        </p:nvSpPr>
        <p:spPr>
          <a:xfrm>
            <a:off x="6629400" y="8420100"/>
            <a:ext cx="4724400" cy="1446550"/>
          </a:xfrm>
          <a:prstGeom prst="rect">
            <a:avLst/>
          </a:prstGeom>
          <a:noFill/>
        </p:spPr>
        <p:txBody>
          <a:bodyPr wrap="square" rtlCol="0">
            <a:spAutoFit/>
          </a:bodyPr>
          <a:lstStyle/>
          <a:p>
            <a:r>
              <a:rPr lang="en-US" sz="4800" dirty="0">
                <a:solidFill>
                  <a:srgbClr val="285481"/>
                </a:solidFill>
                <a:latin typeface="Public Sans"/>
              </a:rPr>
              <a:t>ANJUM JAVED</a:t>
            </a:r>
          </a:p>
          <a:p>
            <a:r>
              <a:rPr lang="en-US" sz="4000" dirty="0">
                <a:solidFill>
                  <a:srgbClr val="285481"/>
                </a:solidFill>
                <a:latin typeface="Public Sans"/>
              </a:rPr>
              <a:t>  31st March 2024</a:t>
            </a:r>
            <a:endParaRPr lang="en-IN" sz="4000" dirty="0">
              <a:solidFill>
                <a:srgbClr val="285481"/>
              </a:solidFill>
              <a:latin typeface="Public Sans"/>
            </a:endParaRPr>
          </a:p>
        </p:txBody>
      </p:sp>
      <p:pic>
        <p:nvPicPr>
          <p:cNvPr id="2050" name="Picture 2">
            <a:extLst>
              <a:ext uri="{FF2B5EF4-FFF2-40B4-BE49-F238E27FC236}">
                <a16:creationId xmlns:a16="http://schemas.microsoft.com/office/drawing/2014/main" id="{88A042CE-70F0-C32F-E294-5C1CEA681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009900"/>
            <a:ext cx="12115800" cy="50403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pGrad Career Information 2023 | Glints">
            <a:extLst>
              <a:ext uri="{FF2B5EF4-FFF2-40B4-BE49-F238E27FC236}">
                <a16:creationId xmlns:a16="http://schemas.microsoft.com/office/drawing/2014/main" id="{9CF360B0-06D4-B961-9FFF-FD8D84C3D4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60922" y="1143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390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5CB2C-CFB5-E820-A5CB-EE2580AB7359}"/>
              </a:ext>
            </a:extLst>
          </p:cNvPr>
          <p:cNvPicPr>
            <a:picLocks noChangeAspect="1"/>
          </p:cNvPicPr>
          <p:nvPr/>
        </p:nvPicPr>
        <p:blipFill>
          <a:blip r:embed="rId2"/>
          <a:stretch>
            <a:fillRect/>
          </a:stretch>
        </p:blipFill>
        <p:spPr>
          <a:xfrm>
            <a:off x="1524000" y="1257300"/>
            <a:ext cx="13792200" cy="7068690"/>
          </a:xfrm>
          <a:prstGeom prst="rect">
            <a:avLst/>
          </a:prstGeom>
        </p:spPr>
      </p:pic>
    </p:spTree>
    <p:extLst>
      <p:ext uri="{BB962C8B-B14F-4D97-AF65-F5344CB8AC3E}">
        <p14:creationId xmlns:p14="http://schemas.microsoft.com/office/powerpoint/2010/main" val="423108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4E8C7-5912-131D-2AD9-A428FE843224}"/>
              </a:ext>
            </a:extLst>
          </p:cNvPr>
          <p:cNvPicPr>
            <a:picLocks noChangeAspect="1"/>
          </p:cNvPicPr>
          <p:nvPr/>
        </p:nvPicPr>
        <p:blipFill>
          <a:blip r:embed="rId2"/>
          <a:stretch>
            <a:fillRect/>
          </a:stretch>
        </p:blipFill>
        <p:spPr>
          <a:xfrm>
            <a:off x="1676400" y="1104900"/>
            <a:ext cx="14523720" cy="7162800"/>
          </a:xfrm>
          <a:prstGeom prst="rect">
            <a:avLst/>
          </a:prstGeom>
        </p:spPr>
      </p:pic>
    </p:spTree>
    <p:extLst>
      <p:ext uri="{BB962C8B-B14F-4D97-AF65-F5344CB8AC3E}">
        <p14:creationId xmlns:p14="http://schemas.microsoft.com/office/powerpoint/2010/main" val="2865079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4770CD-1000-D8CE-ED3F-41B47E84B6E2}"/>
              </a:ext>
            </a:extLst>
          </p:cNvPr>
          <p:cNvPicPr>
            <a:picLocks noChangeAspect="1"/>
          </p:cNvPicPr>
          <p:nvPr/>
        </p:nvPicPr>
        <p:blipFill>
          <a:blip r:embed="rId2"/>
          <a:stretch>
            <a:fillRect/>
          </a:stretch>
        </p:blipFill>
        <p:spPr>
          <a:xfrm>
            <a:off x="1981200" y="1104900"/>
            <a:ext cx="13567347" cy="7455930"/>
          </a:xfrm>
          <a:prstGeom prst="rect">
            <a:avLst/>
          </a:prstGeom>
        </p:spPr>
      </p:pic>
    </p:spTree>
    <p:extLst>
      <p:ext uri="{BB962C8B-B14F-4D97-AF65-F5344CB8AC3E}">
        <p14:creationId xmlns:p14="http://schemas.microsoft.com/office/powerpoint/2010/main" val="2378682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09EC5-D4D5-BD71-B0A7-6D5B8348993A}"/>
              </a:ext>
            </a:extLst>
          </p:cNvPr>
          <p:cNvPicPr>
            <a:picLocks noChangeAspect="1"/>
          </p:cNvPicPr>
          <p:nvPr/>
        </p:nvPicPr>
        <p:blipFill>
          <a:blip r:embed="rId2"/>
          <a:stretch>
            <a:fillRect/>
          </a:stretch>
        </p:blipFill>
        <p:spPr>
          <a:xfrm>
            <a:off x="3276600" y="1638300"/>
            <a:ext cx="11277600" cy="6693891"/>
          </a:xfrm>
          <a:prstGeom prst="rect">
            <a:avLst/>
          </a:prstGeom>
        </p:spPr>
      </p:pic>
    </p:spTree>
    <p:extLst>
      <p:ext uri="{BB962C8B-B14F-4D97-AF65-F5344CB8AC3E}">
        <p14:creationId xmlns:p14="http://schemas.microsoft.com/office/powerpoint/2010/main" val="952126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C476B-B5E7-38A3-7C19-9EA02FC823C1}"/>
              </a:ext>
            </a:extLst>
          </p:cNvPr>
          <p:cNvPicPr>
            <a:picLocks noChangeAspect="1"/>
          </p:cNvPicPr>
          <p:nvPr/>
        </p:nvPicPr>
        <p:blipFill>
          <a:blip r:embed="rId2"/>
          <a:stretch>
            <a:fillRect/>
          </a:stretch>
        </p:blipFill>
        <p:spPr>
          <a:xfrm>
            <a:off x="1524000" y="1257300"/>
            <a:ext cx="14117052" cy="7315200"/>
          </a:xfrm>
          <a:prstGeom prst="rect">
            <a:avLst/>
          </a:prstGeom>
        </p:spPr>
      </p:pic>
    </p:spTree>
    <p:extLst>
      <p:ext uri="{BB962C8B-B14F-4D97-AF65-F5344CB8AC3E}">
        <p14:creationId xmlns:p14="http://schemas.microsoft.com/office/powerpoint/2010/main" val="1903200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A22BE-D58B-7C05-8987-70C4F9266D94}"/>
              </a:ext>
            </a:extLst>
          </p:cNvPr>
          <p:cNvPicPr>
            <a:picLocks noChangeAspect="1"/>
          </p:cNvPicPr>
          <p:nvPr/>
        </p:nvPicPr>
        <p:blipFill>
          <a:blip r:embed="rId2"/>
          <a:stretch>
            <a:fillRect/>
          </a:stretch>
        </p:blipFill>
        <p:spPr>
          <a:xfrm>
            <a:off x="1905000" y="1409700"/>
            <a:ext cx="12399144" cy="5734050"/>
          </a:xfrm>
          <a:prstGeom prst="rect">
            <a:avLst/>
          </a:prstGeom>
        </p:spPr>
      </p:pic>
    </p:spTree>
    <p:extLst>
      <p:ext uri="{BB962C8B-B14F-4D97-AF65-F5344CB8AC3E}">
        <p14:creationId xmlns:p14="http://schemas.microsoft.com/office/powerpoint/2010/main" val="2494150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45F7-C681-20CD-6060-D9F21EF36CA3}"/>
              </a:ext>
            </a:extLst>
          </p:cNvPr>
          <p:cNvPicPr>
            <a:picLocks noChangeAspect="1"/>
          </p:cNvPicPr>
          <p:nvPr/>
        </p:nvPicPr>
        <p:blipFill>
          <a:blip r:embed="rId2"/>
          <a:stretch>
            <a:fillRect/>
          </a:stretch>
        </p:blipFill>
        <p:spPr>
          <a:xfrm>
            <a:off x="1219200" y="1028700"/>
            <a:ext cx="15447442" cy="7772400"/>
          </a:xfrm>
          <a:prstGeom prst="rect">
            <a:avLst/>
          </a:prstGeom>
        </p:spPr>
      </p:pic>
    </p:spTree>
    <p:extLst>
      <p:ext uri="{BB962C8B-B14F-4D97-AF65-F5344CB8AC3E}">
        <p14:creationId xmlns:p14="http://schemas.microsoft.com/office/powerpoint/2010/main" val="86838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F3BCE0-81C6-D9E5-FF4E-497000671C1A}"/>
              </a:ext>
            </a:extLst>
          </p:cNvPr>
          <p:cNvPicPr>
            <a:picLocks noChangeAspect="1"/>
          </p:cNvPicPr>
          <p:nvPr/>
        </p:nvPicPr>
        <p:blipFill>
          <a:blip r:embed="rId2"/>
          <a:stretch>
            <a:fillRect/>
          </a:stretch>
        </p:blipFill>
        <p:spPr>
          <a:xfrm>
            <a:off x="1295400" y="1409700"/>
            <a:ext cx="13047085" cy="5467350"/>
          </a:xfrm>
          <a:prstGeom prst="rect">
            <a:avLst/>
          </a:prstGeom>
        </p:spPr>
      </p:pic>
    </p:spTree>
    <p:extLst>
      <p:ext uri="{BB962C8B-B14F-4D97-AF65-F5344CB8AC3E}">
        <p14:creationId xmlns:p14="http://schemas.microsoft.com/office/powerpoint/2010/main" val="168092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132BF-98BF-C8D6-18F3-0E27B4212A2C}"/>
              </a:ext>
            </a:extLst>
          </p:cNvPr>
          <p:cNvPicPr>
            <a:picLocks noChangeAspect="1"/>
          </p:cNvPicPr>
          <p:nvPr/>
        </p:nvPicPr>
        <p:blipFill>
          <a:blip r:embed="rId2"/>
          <a:stretch>
            <a:fillRect/>
          </a:stretch>
        </p:blipFill>
        <p:spPr>
          <a:xfrm>
            <a:off x="1981200" y="1333500"/>
            <a:ext cx="13563600" cy="7709836"/>
          </a:xfrm>
          <a:prstGeom prst="rect">
            <a:avLst/>
          </a:prstGeom>
        </p:spPr>
      </p:pic>
    </p:spTree>
    <p:extLst>
      <p:ext uri="{BB962C8B-B14F-4D97-AF65-F5344CB8AC3E}">
        <p14:creationId xmlns:p14="http://schemas.microsoft.com/office/powerpoint/2010/main" val="135200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3F17F-FE56-EBFD-8351-9B98823647C8}"/>
              </a:ext>
            </a:extLst>
          </p:cNvPr>
          <p:cNvPicPr>
            <a:picLocks noChangeAspect="1"/>
          </p:cNvPicPr>
          <p:nvPr/>
        </p:nvPicPr>
        <p:blipFill>
          <a:blip r:embed="rId2"/>
          <a:stretch>
            <a:fillRect/>
          </a:stretch>
        </p:blipFill>
        <p:spPr>
          <a:xfrm>
            <a:off x="1600200" y="1259632"/>
            <a:ext cx="15087600" cy="7767735"/>
          </a:xfrm>
          <a:prstGeom prst="rect">
            <a:avLst/>
          </a:prstGeom>
        </p:spPr>
      </p:pic>
    </p:spTree>
    <p:extLst>
      <p:ext uri="{BB962C8B-B14F-4D97-AF65-F5344CB8AC3E}">
        <p14:creationId xmlns:p14="http://schemas.microsoft.com/office/powerpoint/2010/main" val="558082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70762-7BE5-78C7-312B-EC851AEB1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028700"/>
            <a:ext cx="4724400" cy="4724400"/>
          </a:xfrm>
          <a:prstGeom prst="rect">
            <a:avLst/>
          </a:prstGeom>
        </p:spPr>
      </p:pic>
      <p:sp>
        <p:nvSpPr>
          <p:cNvPr id="4" name="Rectangle: Rounded Corners 3">
            <a:extLst>
              <a:ext uri="{FF2B5EF4-FFF2-40B4-BE49-F238E27FC236}">
                <a16:creationId xmlns:a16="http://schemas.microsoft.com/office/drawing/2014/main" id="{C8163202-E8B3-B70B-131E-E71F807A6903}"/>
              </a:ext>
            </a:extLst>
          </p:cNvPr>
          <p:cNvSpPr/>
          <p:nvPr/>
        </p:nvSpPr>
        <p:spPr>
          <a:xfrm>
            <a:off x="7315202" y="647700"/>
            <a:ext cx="9753600" cy="82296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Seasoned AI Innovation and Thought Leader with extensive background in AI ML Data Science. He has more than 2 decades of experience and has held key leadership positions in the Data, AI and Analytics space in large multinational organizations like Accenture, Wipro, WNS and niche AI start ups.  His expertise lies in the AI and emerging tech space where he has played a pivotal role in driving innovation and spearheading groundbreaking projects. In addition to his corporate endeavours Anjum is also actively involved with E-cell IIT Bombay where he serves as a mentor for Deep Tech AI startups.</a:t>
            </a:r>
            <a:endParaRPr lang="en-IN" sz="3200" dirty="0"/>
          </a:p>
        </p:txBody>
      </p:sp>
      <p:sp>
        <p:nvSpPr>
          <p:cNvPr id="6" name="TextBox 5">
            <a:extLst>
              <a:ext uri="{FF2B5EF4-FFF2-40B4-BE49-F238E27FC236}">
                <a16:creationId xmlns:a16="http://schemas.microsoft.com/office/drawing/2014/main" id="{0C7C7792-92C5-8576-5B3D-DD4B6D61C44C}"/>
              </a:ext>
            </a:extLst>
          </p:cNvPr>
          <p:cNvSpPr txBox="1"/>
          <p:nvPr/>
        </p:nvSpPr>
        <p:spPr>
          <a:xfrm>
            <a:off x="11353800" y="9422368"/>
            <a:ext cx="9144000" cy="369332"/>
          </a:xfrm>
          <a:prstGeom prst="rect">
            <a:avLst/>
          </a:prstGeom>
          <a:noFill/>
        </p:spPr>
        <p:txBody>
          <a:bodyPr wrap="square">
            <a:spAutoFit/>
          </a:bodyPr>
          <a:lstStyle/>
          <a:p>
            <a:r>
              <a:rPr lang="en-IN" dirty="0">
                <a:hlinkClick r:id="rId3"/>
              </a:rPr>
              <a:t>Anjum Javed | LinkedIn</a:t>
            </a:r>
            <a:endParaRPr lang="en-IN" dirty="0"/>
          </a:p>
        </p:txBody>
      </p:sp>
      <p:pic>
        <p:nvPicPr>
          <p:cNvPr id="8" name="Picture 7">
            <a:extLst>
              <a:ext uri="{FF2B5EF4-FFF2-40B4-BE49-F238E27FC236}">
                <a16:creationId xmlns:a16="http://schemas.microsoft.com/office/drawing/2014/main" id="{62196923-D467-C242-320B-6FD1BF249C2B}"/>
              </a:ext>
            </a:extLst>
          </p:cNvPr>
          <p:cNvPicPr>
            <a:picLocks noChangeAspect="1"/>
          </p:cNvPicPr>
          <p:nvPr/>
        </p:nvPicPr>
        <p:blipFill>
          <a:blip r:embed="rId4"/>
          <a:stretch>
            <a:fillRect/>
          </a:stretch>
        </p:blipFill>
        <p:spPr>
          <a:xfrm>
            <a:off x="10668000" y="9182100"/>
            <a:ext cx="609600" cy="609600"/>
          </a:xfrm>
          <a:prstGeom prst="rect">
            <a:avLst/>
          </a:prstGeom>
        </p:spPr>
      </p:pic>
    </p:spTree>
    <p:extLst>
      <p:ext uri="{BB962C8B-B14F-4D97-AF65-F5344CB8AC3E}">
        <p14:creationId xmlns:p14="http://schemas.microsoft.com/office/powerpoint/2010/main" val="2079639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A94217-F171-EF77-F116-82AFCC8B65FA}"/>
              </a:ext>
            </a:extLst>
          </p:cNvPr>
          <p:cNvPicPr>
            <a:picLocks noChangeAspect="1"/>
          </p:cNvPicPr>
          <p:nvPr/>
        </p:nvPicPr>
        <p:blipFill>
          <a:blip r:embed="rId2"/>
          <a:stretch>
            <a:fillRect/>
          </a:stretch>
        </p:blipFill>
        <p:spPr>
          <a:xfrm>
            <a:off x="1828800" y="1638300"/>
            <a:ext cx="15034846" cy="7239000"/>
          </a:xfrm>
          <a:prstGeom prst="rect">
            <a:avLst/>
          </a:prstGeom>
        </p:spPr>
      </p:pic>
    </p:spTree>
    <p:extLst>
      <p:ext uri="{BB962C8B-B14F-4D97-AF65-F5344CB8AC3E}">
        <p14:creationId xmlns:p14="http://schemas.microsoft.com/office/powerpoint/2010/main" val="1843922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Workflow of ML pipeline for CT.">
            <a:extLst>
              <a:ext uri="{FF2B5EF4-FFF2-40B4-BE49-F238E27FC236}">
                <a16:creationId xmlns:a16="http://schemas.microsoft.com/office/drawing/2014/main" id="{DB9245AD-CB98-6521-B992-4B3CEA2112F8}"/>
              </a:ext>
            </a:extLst>
          </p:cNvPr>
          <p:cNvSpPr>
            <a:spLocks noChangeAspect="1" noChangeArrowheads="1"/>
          </p:cNvSpPr>
          <p:nvPr/>
        </p:nvSpPr>
        <p:spPr bwMode="auto">
          <a:xfrm>
            <a:off x="8991600" y="4991100"/>
            <a:ext cx="6629400" cy="662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6E897226-AA31-001E-FAB5-FCEE144E3229}"/>
              </a:ext>
            </a:extLst>
          </p:cNvPr>
          <p:cNvPicPr>
            <a:picLocks noChangeAspect="1"/>
          </p:cNvPicPr>
          <p:nvPr/>
        </p:nvPicPr>
        <p:blipFill>
          <a:blip r:embed="rId2"/>
          <a:stretch>
            <a:fillRect/>
          </a:stretch>
        </p:blipFill>
        <p:spPr>
          <a:xfrm>
            <a:off x="1905000" y="0"/>
            <a:ext cx="15773400" cy="9486900"/>
          </a:xfrm>
          <a:prstGeom prst="rect">
            <a:avLst/>
          </a:prstGeom>
        </p:spPr>
      </p:pic>
      <p:sp>
        <p:nvSpPr>
          <p:cNvPr id="6" name="TextBox 5">
            <a:extLst>
              <a:ext uri="{FF2B5EF4-FFF2-40B4-BE49-F238E27FC236}">
                <a16:creationId xmlns:a16="http://schemas.microsoft.com/office/drawing/2014/main" id="{A35F26BC-7C56-D853-3F83-43F7A62E3C30}"/>
              </a:ext>
            </a:extLst>
          </p:cNvPr>
          <p:cNvSpPr txBox="1"/>
          <p:nvPr/>
        </p:nvSpPr>
        <p:spPr>
          <a:xfrm>
            <a:off x="2438400" y="9464040"/>
            <a:ext cx="13182600" cy="646331"/>
          </a:xfrm>
          <a:prstGeom prst="rect">
            <a:avLst/>
          </a:prstGeom>
          <a:noFill/>
        </p:spPr>
        <p:txBody>
          <a:bodyPr wrap="square">
            <a:spAutoFit/>
          </a:bodyPr>
          <a:lstStyle/>
          <a:p>
            <a:r>
              <a:rPr lang="en-IN" dirty="0">
                <a:hlinkClick r:id="rId3"/>
              </a:rPr>
              <a:t>https://cloud.google.com/architecture/mlops-continuous-delivery-and-automation-pipelines-in-machine-learning</a:t>
            </a:r>
            <a:endParaRPr lang="en-IN" dirty="0"/>
          </a:p>
          <a:p>
            <a:endParaRPr lang="en-IN" dirty="0"/>
          </a:p>
        </p:txBody>
      </p:sp>
      <p:sp>
        <p:nvSpPr>
          <p:cNvPr id="7" name="TextBox 6">
            <a:extLst>
              <a:ext uri="{FF2B5EF4-FFF2-40B4-BE49-F238E27FC236}">
                <a16:creationId xmlns:a16="http://schemas.microsoft.com/office/drawing/2014/main" id="{A9DF59D3-AD13-7A17-8901-DBA62F28A378}"/>
              </a:ext>
            </a:extLst>
          </p:cNvPr>
          <p:cNvSpPr txBox="1"/>
          <p:nvPr/>
        </p:nvSpPr>
        <p:spPr>
          <a:xfrm>
            <a:off x="304800" y="266700"/>
            <a:ext cx="7239000" cy="523220"/>
          </a:xfrm>
          <a:prstGeom prst="rect">
            <a:avLst/>
          </a:prstGeom>
          <a:noFill/>
        </p:spPr>
        <p:txBody>
          <a:bodyPr wrap="square" rtlCol="0">
            <a:spAutoFit/>
          </a:bodyPr>
          <a:lstStyle/>
          <a:p>
            <a:r>
              <a:rPr lang="en-US" sz="2800" b="1" dirty="0" err="1"/>
              <a:t>MLOps</a:t>
            </a:r>
            <a:r>
              <a:rPr lang="en-US" sz="2800" b="1" dirty="0"/>
              <a:t>: ML Pipeline Automation (</a:t>
            </a:r>
            <a:r>
              <a:rPr lang="en-US" sz="2800" b="1" dirty="0">
                <a:solidFill>
                  <a:srgbClr val="FF0000"/>
                </a:solidFill>
              </a:rPr>
              <a:t>Level 1</a:t>
            </a:r>
            <a:r>
              <a:rPr lang="en-US" sz="2800" b="1" dirty="0"/>
              <a:t>)</a:t>
            </a:r>
            <a:endParaRPr lang="en-IN" b="1" dirty="0"/>
          </a:p>
        </p:txBody>
      </p:sp>
    </p:spTree>
    <p:extLst>
      <p:ext uri="{BB962C8B-B14F-4D97-AF65-F5344CB8AC3E}">
        <p14:creationId xmlns:p14="http://schemas.microsoft.com/office/powerpoint/2010/main" val="2355086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D8D29-D57B-4C7A-FDA7-CE14DFA47FBB}"/>
            </a:ext>
          </a:extLst>
        </p:cNvPr>
        <p:cNvGrpSpPr/>
        <p:nvPr/>
      </p:nvGrpSpPr>
      <p:grpSpPr>
        <a:xfrm>
          <a:off x="0" y="0"/>
          <a:ext cx="0" cy="0"/>
          <a:chOff x="0" y="0"/>
          <a:chExt cx="0" cy="0"/>
        </a:xfrm>
      </p:grpSpPr>
      <p:pic>
        <p:nvPicPr>
          <p:cNvPr id="2050" name="Picture 2" descr="Image preview">
            <a:extLst>
              <a:ext uri="{FF2B5EF4-FFF2-40B4-BE49-F238E27FC236}">
                <a16:creationId xmlns:a16="http://schemas.microsoft.com/office/drawing/2014/main" id="{3A98AAD6-1936-7AAB-12DF-0DD1242F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23838"/>
            <a:ext cx="7620000" cy="9839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A38DB3-AF25-D980-DE3B-483D4BF07FF3}"/>
              </a:ext>
            </a:extLst>
          </p:cNvPr>
          <p:cNvSpPr txBox="1"/>
          <p:nvPr/>
        </p:nvSpPr>
        <p:spPr>
          <a:xfrm rot="10800000" flipH="1" flipV="1">
            <a:off x="457200" y="342900"/>
            <a:ext cx="4419599" cy="1323439"/>
          </a:xfrm>
          <a:prstGeom prst="rect">
            <a:avLst/>
          </a:prstGeom>
          <a:noFill/>
        </p:spPr>
        <p:txBody>
          <a:bodyPr wrap="square" rtlCol="0">
            <a:spAutoFit/>
          </a:bodyPr>
          <a:lstStyle/>
          <a:p>
            <a:r>
              <a:rPr lang="en-US" sz="4000" b="1" dirty="0"/>
              <a:t>ML Model Lifecycle – </a:t>
            </a:r>
            <a:r>
              <a:rPr lang="en-US" sz="4000" b="1" dirty="0">
                <a:solidFill>
                  <a:schemeClr val="accent1"/>
                </a:solidFill>
              </a:rPr>
              <a:t>Beneath the Hood</a:t>
            </a:r>
            <a:endParaRPr lang="en-US" sz="4000" b="1" kern="1200" dirty="0">
              <a:solidFill>
                <a:schemeClr val="accent1"/>
              </a:solidFill>
              <a:latin typeface="+mn-lt"/>
              <a:ea typeface="+mn-ea"/>
              <a:cs typeface="+mn-cs"/>
            </a:endParaRPr>
          </a:p>
        </p:txBody>
      </p:sp>
    </p:spTree>
    <p:extLst>
      <p:ext uri="{BB962C8B-B14F-4D97-AF65-F5344CB8AC3E}">
        <p14:creationId xmlns:p14="http://schemas.microsoft.com/office/powerpoint/2010/main" val="745813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AA67B67-2D8D-E403-7D79-3DE78AC03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409700"/>
            <a:ext cx="12039600" cy="795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131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F4632A4-4F17-7F52-AA6A-995871B78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825" y="287998"/>
            <a:ext cx="13338175" cy="999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1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E535D-D7A2-D3B0-29B9-3BA9BB8F1CF3}"/>
              </a:ext>
            </a:extLst>
          </p:cNvPr>
          <p:cNvSpPr txBox="1"/>
          <p:nvPr/>
        </p:nvSpPr>
        <p:spPr>
          <a:xfrm>
            <a:off x="6934200" y="3924300"/>
            <a:ext cx="3886200" cy="2646878"/>
          </a:xfrm>
          <a:prstGeom prst="rect">
            <a:avLst/>
          </a:prstGeom>
          <a:noFill/>
        </p:spPr>
        <p:txBody>
          <a:bodyPr wrap="square" rtlCol="0">
            <a:spAutoFit/>
          </a:bodyPr>
          <a:lstStyle/>
          <a:p>
            <a:r>
              <a:rPr lang="en-US" sz="16600" dirty="0">
                <a:solidFill>
                  <a:srgbClr val="FF0000"/>
                </a:solidFill>
              </a:rPr>
              <a:t>Q/A</a:t>
            </a:r>
            <a:endParaRPr lang="en-IN" sz="16600" dirty="0">
              <a:solidFill>
                <a:srgbClr val="FF0000"/>
              </a:solidFill>
            </a:endParaRPr>
          </a:p>
        </p:txBody>
      </p:sp>
    </p:spTree>
    <p:extLst>
      <p:ext uri="{BB962C8B-B14F-4D97-AF65-F5344CB8AC3E}">
        <p14:creationId xmlns:p14="http://schemas.microsoft.com/office/powerpoint/2010/main" val="2511187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301DF-F04F-4562-82D2-B659E2DC62C2}"/>
              </a:ext>
            </a:extLst>
          </p:cNvPr>
          <p:cNvPicPr>
            <a:picLocks noChangeAspect="1"/>
          </p:cNvPicPr>
          <p:nvPr/>
        </p:nvPicPr>
        <p:blipFill>
          <a:blip r:embed="rId2"/>
          <a:stretch>
            <a:fillRect/>
          </a:stretch>
        </p:blipFill>
        <p:spPr>
          <a:xfrm>
            <a:off x="1676400" y="1231106"/>
            <a:ext cx="14638508" cy="7824788"/>
          </a:xfrm>
          <a:prstGeom prst="rect">
            <a:avLst/>
          </a:prstGeom>
        </p:spPr>
      </p:pic>
    </p:spTree>
    <p:extLst>
      <p:ext uri="{BB962C8B-B14F-4D97-AF65-F5344CB8AC3E}">
        <p14:creationId xmlns:p14="http://schemas.microsoft.com/office/powerpoint/2010/main" val="109271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1EE26-DDAC-87C6-3520-405EE765437F}"/>
              </a:ext>
            </a:extLst>
          </p:cNvPr>
          <p:cNvSpPr txBox="1"/>
          <p:nvPr/>
        </p:nvSpPr>
        <p:spPr>
          <a:xfrm>
            <a:off x="1066800" y="647700"/>
            <a:ext cx="6553200" cy="769441"/>
          </a:xfrm>
          <a:prstGeom prst="rect">
            <a:avLst/>
          </a:prstGeom>
          <a:noFill/>
        </p:spPr>
        <p:txBody>
          <a:bodyPr wrap="square" rtlCol="0">
            <a:spAutoFit/>
          </a:bodyPr>
          <a:lstStyle/>
          <a:p>
            <a:r>
              <a:rPr lang="en-US" sz="4400" dirty="0">
                <a:solidFill>
                  <a:srgbClr val="FF0000"/>
                </a:solidFill>
              </a:rPr>
              <a:t>Agenda</a:t>
            </a:r>
            <a:endParaRPr lang="en-IN" sz="4400" dirty="0">
              <a:solidFill>
                <a:srgbClr val="FF0000"/>
              </a:solidFill>
            </a:endParaRPr>
          </a:p>
        </p:txBody>
      </p:sp>
      <p:sp>
        <p:nvSpPr>
          <p:cNvPr id="3" name="TextBox 2">
            <a:extLst>
              <a:ext uri="{FF2B5EF4-FFF2-40B4-BE49-F238E27FC236}">
                <a16:creationId xmlns:a16="http://schemas.microsoft.com/office/drawing/2014/main" id="{09C08ACD-7E83-6846-A6D8-861A4E9E0582}"/>
              </a:ext>
            </a:extLst>
          </p:cNvPr>
          <p:cNvSpPr txBox="1"/>
          <p:nvPr/>
        </p:nvSpPr>
        <p:spPr>
          <a:xfrm>
            <a:off x="1447800" y="2171700"/>
            <a:ext cx="10744200" cy="1569660"/>
          </a:xfrm>
          <a:prstGeom prst="rect">
            <a:avLst/>
          </a:prstGeom>
          <a:noFill/>
        </p:spPr>
        <p:txBody>
          <a:bodyPr wrap="square" rtlCol="0">
            <a:spAutoFit/>
          </a:bodyPr>
          <a:lstStyle/>
          <a:p>
            <a:r>
              <a:rPr lang="en-US" sz="3200" dirty="0"/>
              <a:t>-Industrial Example</a:t>
            </a:r>
          </a:p>
          <a:p>
            <a:r>
              <a:rPr lang="en-US" sz="3200" dirty="0"/>
              <a:t>-ML Lifecycle</a:t>
            </a:r>
          </a:p>
          <a:p>
            <a:r>
              <a:rPr lang="en-US" sz="3200" dirty="0"/>
              <a:t>-</a:t>
            </a:r>
            <a:r>
              <a:rPr lang="en-US" sz="3200" dirty="0" err="1"/>
              <a:t>MLOps</a:t>
            </a:r>
            <a:endParaRPr lang="en-IN" sz="3200" dirty="0"/>
          </a:p>
        </p:txBody>
      </p:sp>
    </p:spTree>
    <p:extLst>
      <p:ext uri="{BB962C8B-B14F-4D97-AF65-F5344CB8AC3E}">
        <p14:creationId xmlns:p14="http://schemas.microsoft.com/office/powerpoint/2010/main" val="930894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BC685-2CC6-E8C5-1C68-3981C44A9EAD}"/>
              </a:ext>
            </a:extLst>
          </p:cNvPr>
          <p:cNvPicPr>
            <a:picLocks noChangeAspect="1"/>
          </p:cNvPicPr>
          <p:nvPr/>
        </p:nvPicPr>
        <p:blipFill>
          <a:blip r:embed="rId2"/>
          <a:stretch>
            <a:fillRect/>
          </a:stretch>
        </p:blipFill>
        <p:spPr>
          <a:xfrm>
            <a:off x="2514600" y="2247900"/>
            <a:ext cx="12949852" cy="3695700"/>
          </a:xfrm>
          <a:prstGeom prst="rect">
            <a:avLst/>
          </a:prstGeom>
        </p:spPr>
      </p:pic>
    </p:spTree>
    <p:extLst>
      <p:ext uri="{BB962C8B-B14F-4D97-AF65-F5344CB8AC3E}">
        <p14:creationId xmlns:p14="http://schemas.microsoft.com/office/powerpoint/2010/main" val="2928186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87ED3-FC51-D293-0C24-3D6EE1B6EEB1}"/>
              </a:ext>
            </a:extLst>
          </p:cNvPr>
          <p:cNvPicPr>
            <a:picLocks noChangeAspect="1"/>
          </p:cNvPicPr>
          <p:nvPr/>
        </p:nvPicPr>
        <p:blipFill>
          <a:blip r:embed="rId2"/>
          <a:stretch>
            <a:fillRect/>
          </a:stretch>
        </p:blipFill>
        <p:spPr>
          <a:xfrm>
            <a:off x="1752600" y="1409700"/>
            <a:ext cx="7150608" cy="5257800"/>
          </a:xfrm>
          <a:prstGeom prst="rect">
            <a:avLst/>
          </a:prstGeom>
        </p:spPr>
      </p:pic>
    </p:spTree>
    <p:extLst>
      <p:ext uri="{BB962C8B-B14F-4D97-AF65-F5344CB8AC3E}">
        <p14:creationId xmlns:p14="http://schemas.microsoft.com/office/powerpoint/2010/main" val="294165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4EEE37-9138-D424-9271-510ED8A1E623}"/>
              </a:ext>
            </a:extLst>
          </p:cNvPr>
          <p:cNvPicPr>
            <a:picLocks noChangeAspect="1"/>
          </p:cNvPicPr>
          <p:nvPr/>
        </p:nvPicPr>
        <p:blipFill>
          <a:blip r:embed="rId2"/>
          <a:stretch>
            <a:fillRect/>
          </a:stretch>
        </p:blipFill>
        <p:spPr>
          <a:xfrm>
            <a:off x="1524000" y="1104900"/>
            <a:ext cx="13890689" cy="6019800"/>
          </a:xfrm>
          <a:prstGeom prst="rect">
            <a:avLst/>
          </a:prstGeom>
        </p:spPr>
      </p:pic>
    </p:spTree>
    <p:extLst>
      <p:ext uri="{BB962C8B-B14F-4D97-AF65-F5344CB8AC3E}">
        <p14:creationId xmlns:p14="http://schemas.microsoft.com/office/powerpoint/2010/main" val="385101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027073-E219-E449-B675-3CF4B07AC7A4}"/>
              </a:ext>
            </a:extLst>
          </p:cNvPr>
          <p:cNvPicPr>
            <a:picLocks noChangeAspect="1"/>
          </p:cNvPicPr>
          <p:nvPr/>
        </p:nvPicPr>
        <p:blipFill>
          <a:blip r:embed="rId2"/>
          <a:stretch>
            <a:fillRect/>
          </a:stretch>
        </p:blipFill>
        <p:spPr>
          <a:xfrm>
            <a:off x="1752599" y="1257300"/>
            <a:ext cx="14840273" cy="7467600"/>
          </a:xfrm>
          <a:prstGeom prst="rect">
            <a:avLst/>
          </a:prstGeom>
        </p:spPr>
      </p:pic>
    </p:spTree>
    <p:extLst>
      <p:ext uri="{BB962C8B-B14F-4D97-AF65-F5344CB8AC3E}">
        <p14:creationId xmlns:p14="http://schemas.microsoft.com/office/powerpoint/2010/main" val="55551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4A0D9-9415-0C62-51D0-A05EB60C8B48}"/>
              </a:ext>
            </a:extLst>
          </p:cNvPr>
          <p:cNvPicPr>
            <a:picLocks noChangeAspect="1"/>
          </p:cNvPicPr>
          <p:nvPr/>
        </p:nvPicPr>
        <p:blipFill>
          <a:blip r:embed="rId2"/>
          <a:stretch>
            <a:fillRect/>
          </a:stretch>
        </p:blipFill>
        <p:spPr>
          <a:xfrm>
            <a:off x="1600200" y="1104900"/>
            <a:ext cx="14157960" cy="6172200"/>
          </a:xfrm>
          <a:prstGeom prst="rect">
            <a:avLst/>
          </a:prstGeom>
        </p:spPr>
      </p:pic>
    </p:spTree>
    <p:extLst>
      <p:ext uri="{BB962C8B-B14F-4D97-AF65-F5344CB8AC3E}">
        <p14:creationId xmlns:p14="http://schemas.microsoft.com/office/powerpoint/2010/main" val="3774004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4A7C6-E200-EA72-7530-5AEAA4A34A75}"/>
              </a:ext>
            </a:extLst>
          </p:cNvPr>
          <p:cNvPicPr>
            <a:picLocks noChangeAspect="1"/>
          </p:cNvPicPr>
          <p:nvPr/>
        </p:nvPicPr>
        <p:blipFill>
          <a:blip r:embed="rId2"/>
          <a:stretch>
            <a:fillRect/>
          </a:stretch>
        </p:blipFill>
        <p:spPr>
          <a:xfrm>
            <a:off x="2057400" y="1562100"/>
            <a:ext cx="13716000" cy="7333742"/>
          </a:xfrm>
          <a:prstGeom prst="rect">
            <a:avLst/>
          </a:prstGeom>
        </p:spPr>
      </p:pic>
    </p:spTree>
    <p:extLst>
      <p:ext uri="{BB962C8B-B14F-4D97-AF65-F5344CB8AC3E}">
        <p14:creationId xmlns:p14="http://schemas.microsoft.com/office/powerpoint/2010/main" val="3396487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4716</TotalTime>
  <Words>164</Words>
  <Application>Microsoft Office PowerPoint</Application>
  <PresentationFormat>Custom</PresentationFormat>
  <Paragraphs>13</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Public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Technology Keynote Presentation</dc:title>
  <dc:creator>Anayah Hasan</dc:creator>
  <cp:lastModifiedBy>Anayah Hasan</cp:lastModifiedBy>
  <cp:revision>53</cp:revision>
  <dcterms:created xsi:type="dcterms:W3CDTF">2006-08-16T00:00:00Z</dcterms:created>
  <dcterms:modified xsi:type="dcterms:W3CDTF">2024-03-31T03:29:16Z</dcterms:modified>
  <dc:identifier>DAE1_ZrJUcs</dc:identifier>
</cp:coreProperties>
</file>